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notesMasterIdLst>
    <p:notesMasterId r:id="rId58"/>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svg"/><Relationship Id="rId7" Type="http://schemas.openxmlformats.org/officeDocument/2006/relationships/slideLayout" Target="../slideLayouts/slideLayout1.xml"/><Relationship Id="rId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image" Target="../media/image-23-6.svg"/><Relationship Id="rId7" Type="http://schemas.openxmlformats.org/officeDocument/2006/relationships/slideLayout" Target="../slideLayouts/slideLayout1.xml"/><Relationship Id="rId8"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slideLayout" Target="../slideLayouts/slideLayout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svg"/><Relationship Id="rId7" Type="http://schemas.openxmlformats.org/officeDocument/2006/relationships/slideLayout" Target="../slideLayouts/slideLayout1.xml"/><Relationship Id="rId8"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image" Target="../media/image-28-5.png"/><Relationship Id="rId6" Type="http://schemas.openxmlformats.org/officeDocument/2006/relationships/image" Target="../media/image-28-6.svg"/><Relationship Id="rId7" Type="http://schemas.openxmlformats.org/officeDocument/2006/relationships/slideLayout" Target="../slideLayouts/slideLayout1.xml"/><Relationship Id="rId8"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slideLayout" Target="../slideLayouts/slideLayout1.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slideLayout" Target="../slideLayouts/slideLayout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slideLayout" Target="../slideLayouts/slideLayout1.xml"/><Relationship Id="rId5"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slideLayout" Target="../slideLayouts/slideLayout1.xml"/><Relationship Id="rId5"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slideLayout" Target="../slideLayouts/slideLayout1.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image" Target="../media/image-36-6.svg"/><Relationship Id="rId7" Type="http://schemas.openxmlformats.org/officeDocument/2006/relationships/slideLayout" Target="../slideLayouts/slideLayout1.xml"/><Relationship Id="rId8"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slideLayout" Target="../slideLayouts/slideLayout1.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slideLayout" Target="../slideLayouts/slideLayout1.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slideLayout" Target="../slideLayouts/slideLayout1.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slideLayout" Target="../slideLayouts/slideLayout1.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slideLayout" Target="../slideLayouts/slideLayout1.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slideLayout" Target="../slideLayouts/slideLayout1.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slideLayout" Target="../slideLayouts/slideLayout1.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slideLayout" Target="../slideLayouts/slideLayout1.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slideLayout" Target="../slideLayouts/slideLayout1.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image" Target="../media/image-48-3.png"/><Relationship Id="rId4" Type="http://schemas.openxmlformats.org/officeDocument/2006/relationships/image" Target="../media/image-48-4.png"/><Relationship Id="rId5" Type="http://schemas.openxmlformats.org/officeDocument/2006/relationships/image" Target="../media/image-48-5.png"/><Relationship Id="rId6" Type="http://schemas.openxmlformats.org/officeDocument/2006/relationships/image" Target="../media/image-48-6.svg"/><Relationship Id="rId7" Type="http://schemas.openxmlformats.org/officeDocument/2006/relationships/slideLayout" Target="../slideLayouts/slideLayout1.xml"/><Relationship Id="rId8"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png"/><Relationship Id="rId4" Type="http://schemas.openxmlformats.org/officeDocument/2006/relationships/image" Target="../media/image-49-4.png"/><Relationship Id="rId5" Type="http://schemas.openxmlformats.org/officeDocument/2006/relationships/image" Target="../media/image-49-5.png"/><Relationship Id="rId6" Type="http://schemas.openxmlformats.org/officeDocument/2006/relationships/image" Target="../media/image-49-6.svg"/><Relationship Id="rId7" Type="http://schemas.openxmlformats.org/officeDocument/2006/relationships/slideLayout" Target="../slideLayouts/slideLayout1.xml"/><Relationship Id="rId8"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slideLayout" Target="../slideLayouts/slideLayout1.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image" Target="../media/image-51-2.png"/><Relationship Id="rId3" Type="http://schemas.openxmlformats.org/officeDocument/2006/relationships/image" Target="../media/image-51-3.png"/><Relationship Id="rId4" Type="http://schemas.openxmlformats.org/officeDocument/2006/relationships/image" Target="../media/image-51-4.png"/><Relationship Id="rId5" Type="http://schemas.openxmlformats.org/officeDocument/2006/relationships/image" Target="../media/image-51-5.png"/><Relationship Id="rId6" Type="http://schemas.openxmlformats.org/officeDocument/2006/relationships/image" Target="../media/image-51-6.svg"/><Relationship Id="rId7" Type="http://schemas.openxmlformats.org/officeDocument/2006/relationships/slideLayout" Target="../slideLayouts/slideLayout1.xml"/><Relationship Id="rId8"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slideLayout" Target="../slideLayouts/slideLayout1.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slideLayout" Target="../slideLayouts/slideLayout1.xml"/><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image" Target="../media/image-54-2.png"/><Relationship Id="rId3" Type="http://schemas.openxmlformats.org/officeDocument/2006/relationships/slideLayout" Target="../slideLayouts/slideLayout1.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png"/><Relationship Id="rId3" Type="http://schemas.openxmlformats.org/officeDocument/2006/relationships/slideLayout" Target="../slideLayouts/slideLayout1.xml"/><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image" Target="../media/image-56-2.png"/><Relationship Id="rId3" Type="http://schemas.openxmlformats.org/officeDocument/2006/relationships/slideLayout" Target="../slideLayouts/slideLayout1.xml"/><Relationship Id="rId4"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214762" y="1010301"/>
            <a:ext cx="8714477" cy="167678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RocketMQ5</a:t>
            </a: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新特性与源码分析</a:t>
            </a:r>
            <a:endParaRPr lang="en-US" sz="1500" dirty="0"/>
          </a:p>
        </p:txBody>
      </p:sp>
      <p:sp>
        <p:nvSpPr>
          <p:cNvPr id="4" name="Object3"/>
          <p:cNvSpPr/>
          <p:nvPr/>
        </p:nvSpPr>
        <p:spPr>
          <a:xfrm>
            <a:off x="1897380" y="2886332"/>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讲课老师：李瑾</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顺序消息</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129809" y="1030468"/>
            <a:ext cx="1446535"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全局顺序</a:t>
            </a:r>
            <a:endParaRPr lang="en-US" sz="1500" dirty="0"/>
          </a:p>
        </p:txBody>
      </p:sp>
      <p:sp>
        <p:nvSpPr>
          <p:cNvPr id="5" name="Object4"/>
          <p:cNvSpPr/>
          <p:nvPr/>
        </p:nvSpPr>
        <p:spPr>
          <a:xfrm>
            <a:off x="65715" y="3781256"/>
            <a:ext cx="1446535"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分区/队列顺序</a:t>
            </a:r>
            <a:endParaRPr lang="en-US" sz="1500" dirty="0"/>
          </a:p>
        </p:txBody>
      </p:sp>
      <p:pic>
        <p:nvPicPr>
          <p:cNvPr id="6" name="Object 5" descr="https://fynotefile.oss-cn-zhangjiakou.aliyuncs.com/fynote/fyfile/5983/255599/cc7f3ef78d5e4ee58b903fec2da2420d.png">    </p:cNvPr>
          <p:cNvPicPr>
            <a:picLocks noChangeAspect="1"/>
          </p:cNvPicPr>
          <p:nvPr/>
        </p:nvPicPr>
        <p:blipFill>
          <a:blip r:embed="rId2"/>
          <a:stretch>
            <a:fillRect/>
          </a:stretch>
        </p:blipFill>
        <p:spPr>
          <a:xfrm>
            <a:off x="2333408" y="682416"/>
            <a:ext cx="6729984" cy="1755648"/>
          </a:xfrm>
          <a:prstGeom prst="rect">
            <a:avLst/>
          </a:prstGeom>
        </p:spPr>
      </p:pic>
      <p:pic>
        <p:nvPicPr>
          <p:cNvPr id="7" name="Object 6" descr="https://fynotefile.oss-cn-zhangjiakou.aliyuncs.com/fynote/fyfile/5983/255599/9bbfdb3619f54730ad4ad4ed9d20eb80.png">    </p:cNvPr>
          <p:cNvPicPr>
            <a:picLocks noChangeAspect="1"/>
          </p:cNvPicPr>
          <p:nvPr/>
        </p:nvPicPr>
        <p:blipFill>
          <a:blip r:embed="rId3"/>
          <a:stretch>
            <a:fillRect/>
          </a:stretch>
        </p:blipFill>
        <p:spPr>
          <a:xfrm>
            <a:off x="2566220" y="2753571"/>
            <a:ext cx="6086508" cy="22230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214762" y="1010301"/>
            <a:ext cx="8714477" cy="2472309"/>
          </a:xfrm>
          <a:prstGeom prst="rect">
            <a:avLst/>
          </a:prstGeom>
          <a:noFill/>
          <a:ln/>
        </p:spPr>
        <p:txBody>
          <a:bodyPr wrap="square" rtlCol="0" anchor="ctr"/>
          <a:lstStyle/>
          <a:p>
            <a:pPr>
              <a:lnSpc>
                <a:spcPct val="90000"/>
              </a:lnSpc>
            </a:pP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RocketMQ5源码分析</a:t>
            </a: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分布式事务与运用</a:t>
            </a: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p:txBody>
      </p:sp>
      <p:sp>
        <p:nvSpPr>
          <p:cNvPr id="4" name="Object3"/>
          <p:cNvSpPr/>
          <p:nvPr/>
        </p:nvSpPr>
        <p:spPr>
          <a:xfrm>
            <a:off x="1897380" y="2886332"/>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讲课老师：李瑾</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156580"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分布式事务消息</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255599/7bc422e776d24a32a5d856d565a7ae82.png">    </p:cNvPr>
          <p:cNvPicPr>
            <a:picLocks noChangeAspect="1"/>
          </p:cNvPicPr>
          <p:nvPr/>
        </p:nvPicPr>
        <p:blipFill>
          <a:blip r:embed="rId2"/>
          <a:stretch>
            <a:fillRect/>
          </a:stretch>
        </p:blipFill>
        <p:spPr>
          <a:xfrm>
            <a:off x="414098" y="915529"/>
            <a:ext cx="8434372" cy="38365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分布式事务流程</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255599/fb31cee9966c446884bc982c9ed7568b.png">    </p:cNvPr>
          <p:cNvPicPr>
            <a:picLocks noChangeAspect="1"/>
          </p:cNvPicPr>
          <p:nvPr/>
        </p:nvPicPr>
        <p:blipFill>
          <a:blip r:embed="rId2"/>
          <a:stretch>
            <a:fillRect/>
          </a:stretch>
        </p:blipFill>
        <p:spPr>
          <a:xfrm>
            <a:off x="0" y="1192417"/>
            <a:ext cx="9144000" cy="33515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RocketMQ实战方案</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286415" y="740863"/>
            <a:ext cx="3702821" cy="2331720"/>
          </a:xfrm>
          <a:prstGeom prst="rect">
            <a:avLst/>
          </a:prstGeom>
          <a:noFill/>
          <a:ln/>
        </p:spPr>
        <p:txBody>
          <a:bodyPr wrap="square" rtlCol="0" anchor="ctr"/>
          <a:lstStyle/>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项目中常用的方案</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消息幂等性处理方案</a:t>
            </a:r>
            <a:endParaRPr lang="en-US" sz="1500" dirty="0"/>
          </a:p>
          <a:p>
            <a:pPr>
              <a:lnSpc>
                <a:spcPct val="187500"/>
              </a:lnSpc>
            </a:pP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什么是流处理？</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255599/c9bc91648c684bee8c465520d2de26bc.png">    </p:cNvPr>
          <p:cNvPicPr>
            <a:picLocks noChangeAspect="1"/>
          </p:cNvPicPr>
          <p:nvPr/>
        </p:nvPicPr>
        <p:blipFill>
          <a:blip r:embed="rId2"/>
          <a:stretch>
            <a:fillRect/>
          </a:stretch>
        </p:blipFill>
        <p:spPr>
          <a:xfrm>
            <a:off x="5326545" y="740863"/>
            <a:ext cx="2581522" cy="4106216"/>
          </a:xfrm>
          <a:prstGeom prst="rect">
            <a:avLst/>
          </a:prstGeom>
        </p:spPr>
      </p:pic>
      <p:sp>
        <p:nvSpPr>
          <p:cNvPr id="5" name="Object4"/>
          <p:cNvSpPr/>
          <p:nvPr/>
        </p:nvSpPr>
        <p:spPr>
          <a:xfrm>
            <a:off x="286415" y="740863"/>
            <a:ext cx="3702821" cy="2651760"/>
          </a:xfrm>
          <a:prstGeom prst="rect">
            <a:avLst/>
          </a:prstGeom>
          <a:noFill/>
          <a:ln/>
        </p:spPr>
        <p:txBody>
          <a:bodyPr wrap="square" rtlCol="0" anchor="ctr"/>
          <a:lstStyle/>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数据流</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数据流的特点</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流处理能干啥</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3" name="Object2"/>
          <p:cNvSpPr/>
          <p:nvPr/>
        </p:nvSpPr>
        <p:spPr>
          <a:xfrm>
            <a:off x="1419739" y="92650"/>
            <a:ext cx="6330773"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RocketMQ核心源码分析</a:t>
            </a:r>
            <a:endParaRPr lang="en-US" sz="1500" dirty="0"/>
          </a:p>
        </p:txBody>
      </p:sp>
      <p:pic>
        <p:nvPicPr>
          <p:cNvPr id="4" name="Object 3" descr="https://fynotefile.oss-cn-zhangjiakou.aliyuncs.com/fynote/fyfile/5983/1/402de5414bda4674a71e4393ea9845af.png">    </p:cNvPr>
          <p:cNvPicPr>
            <a:picLocks noChangeAspect="1"/>
          </p:cNvPicPr>
          <p:nvPr/>
        </p:nvPicPr>
        <p:blipFill>
          <a:blip r:embed="rId2"/>
          <a:stretch>
            <a:fillRect/>
          </a:stretch>
        </p:blipFill>
        <p:spPr>
          <a:xfrm>
            <a:off x="2818307" y="925673"/>
            <a:ext cx="6199708" cy="4019864"/>
          </a:xfrm>
          <a:prstGeom prst="rect">
            <a:avLst/>
          </a:prstGeom>
        </p:spPr>
      </p:pic>
      <p:sp>
        <p:nvSpPr>
          <p:cNvPr id="5" name="Object4"/>
          <p:cNvSpPr/>
          <p:nvPr/>
        </p:nvSpPr>
        <p:spPr>
          <a:xfrm>
            <a:off x="218004" y="1069182"/>
            <a:ext cx="2827197" cy="2377440"/>
          </a:xfrm>
          <a:prstGeom prst="rect">
            <a:avLst/>
          </a:prstGeom>
          <a:noFill/>
          <a:ln/>
        </p:spPr>
        <p:txBody>
          <a:bodyPr wrap="square" rtlCol="0" anchor="ctr"/>
          <a:lstStyle/>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NameServer</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Producer/Consumer</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Broker</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Store</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NRC/NRS</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214762" y="1010301"/>
            <a:ext cx="8714477" cy="2472309"/>
          </a:xfrm>
          <a:prstGeom prst="rect">
            <a:avLst/>
          </a:prstGeom>
          <a:noFill/>
          <a:ln/>
        </p:spPr>
        <p:txBody>
          <a:bodyPr wrap="square" rtlCol="0" anchor="ctr"/>
          <a:lstStyle/>
          <a:p>
            <a:pPr>
              <a:lnSpc>
                <a:spcPct val="90000"/>
              </a:lnSpc>
            </a:pP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RocketMQ5源码分析</a:t>
            </a: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Remoting</a:t>
            </a: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p:txBody>
      </p:sp>
      <p:sp>
        <p:nvSpPr>
          <p:cNvPr id="4" name="Object3"/>
          <p:cNvSpPr/>
          <p:nvPr/>
        </p:nvSpPr>
        <p:spPr>
          <a:xfrm>
            <a:off x="1897380" y="2886332"/>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讲课老师：李瑾</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3" name="Object2"/>
          <p:cNvSpPr/>
          <p:nvPr/>
        </p:nvSpPr>
        <p:spPr>
          <a:xfrm>
            <a:off x="1419739" y="92650"/>
            <a:ext cx="6330773"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RocketMQ核心源码分析</a:t>
            </a:r>
            <a:endParaRPr lang="en-US" sz="1500" dirty="0"/>
          </a:p>
        </p:txBody>
      </p:sp>
      <p:pic>
        <p:nvPicPr>
          <p:cNvPr id="4" name="Object 3" descr="https://fynotefile.oss-cn-zhangjiakou.aliyuncs.com/fynote/fyfile/5983/1/402de5414bda4674a71e4393ea9845af.png">    </p:cNvPr>
          <p:cNvPicPr>
            <a:picLocks noChangeAspect="1"/>
          </p:cNvPicPr>
          <p:nvPr/>
        </p:nvPicPr>
        <p:blipFill>
          <a:blip r:embed="rId2"/>
          <a:stretch>
            <a:fillRect/>
          </a:stretch>
        </p:blipFill>
        <p:spPr>
          <a:xfrm>
            <a:off x="2818307" y="925673"/>
            <a:ext cx="6199708" cy="4019864"/>
          </a:xfrm>
          <a:prstGeom prst="rect">
            <a:avLst/>
          </a:prstGeom>
        </p:spPr>
      </p:pic>
      <p:sp>
        <p:nvSpPr>
          <p:cNvPr id="5" name="Object4"/>
          <p:cNvSpPr/>
          <p:nvPr/>
        </p:nvSpPr>
        <p:spPr>
          <a:xfrm>
            <a:off x="99436" y="666049"/>
            <a:ext cx="2827197" cy="1426464"/>
          </a:xfrm>
          <a:prstGeom prst="rect">
            <a:avLst/>
          </a:prstGeom>
          <a:noFill/>
          <a:ln/>
        </p:spPr>
        <p:txBody>
          <a:bodyPr wrap="square" rtlCol="0" anchor="ctr"/>
          <a:lstStyle/>
          <a:p>
            <a:pPr>
              <a:lnSpc>
                <a:spcPct val="150000"/>
              </a:lnSpc>
            </a:pP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Netty Remoting Server</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Netty Remoting Client</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3" name="Object2"/>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Netty入门</a:t>
            </a:r>
            <a:endParaRPr lang="en-US" sz="1500" dirty="0"/>
          </a:p>
        </p:txBody>
      </p:sp>
      <p:sp>
        <p:nvSpPr>
          <p:cNvPr id="4" name="Object3"/>
          <p:cNvSpPr/>
          <p:nvPr/>
        </p:nvSpPr>
        <p:spPr>
          <a:xfrm>
            <a:off x="56897" y="768886"/>
            <a:ext cx="4338810" cy="1339167"/>
          </a:xfrm>
          <a:prstGeom prst="rect">
            <a:avLst/>
          </a:prstGeom>
          <a:noFill/>
          <a:ln/>
        </p:spPr>
        <p:txBody>
          <a:bodyPr wrap="square" rtlCol="0" anchor="ctr"/>
          <a:lstStyle/>
          <a:p>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Channel—Socket</a:t>
            </a:r>
            <a:endParaRPr lang="en-US" sz="1500" dirty="0"/>
          </a:p>
          <a:p>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EventLoop—</a:t>
            </a:r>
            <a:pPr>
              <a:lnSpc>
                <a:spcPct val="150000"/>
              </a:lnSpc>
            </a:pPr>
            <a:r>
              <a:rPr lang="en-US" sz="1500" b="1" dirty="0">
                <a:solidFill>
                  <a:srgbClr val="333333"/>
                </a:solidFill>
                <a:latin typeface="宋体" pitchFamily="34" charset="0"/>
                <a:ea typeface="宋体" pitchFamily="34" charset="-122"/>
                <a:cs typeface="宋体" pitchFamily="34" charset="-120"/>
              </a:rPr>
              <a:t>控制流、多线程处理、并发</a:t>
            </a:r>
            <a:endParaRPr lang="en-US" sz="1500" dirty="0"/>
          </a:p>
          <a:p>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ChannelFuture—</a:t>
            </a:r>
            <a:pPr>
              <a:lnSpc>
                <a:spcPct val="150000"/>
              </a:lnSpc>
            </a:pPr>
            <a:r>
              <a:rPr lang="en-US" sz="1500" b="1" dirty="0">
                <a:solidFill>
                  <a:srgbClr val="333333"/>
                </a:solidFill>
                <a:latin typeface="宋体" pitchFamily="34" charset="0"/>
                <a:ea typeface="宋体" pitchFamily="34" charset="-122"/>
                <a:cs typeface="宋体" pitchFamily="34" charset="-120"/>
              </a:rPr>
              <a:t>异步通知</a:t>
            </a:r>
            <a:endParaRPr lang="en-US" sz="1500" dirty="0"/>
          </a:p>
        </p:txBody>
      </p:sp>
      <p:pic>
        <p:nvPicPr>
          <p:cNvPr id="5" name="Object 4" descr="https://fynotefile.oss-cn-zhangjiakou.aliyuncs.com/fynote/fyfile/5983/81528/43bdfd5d0c0543fd8b566e7060868aa2.png">    </p:cNvPr>
          <p:cNvPicPr>
            <a:picLocks noChangeAspect="1"/>
          </p:cNvPicPr>
          <p:nvPr/>
        </p:nvPicPr>
        <p:blipFill>
          <a:blip r:embed="rId2"/>
          <a:stretch>
            <a:fillRect/>
          </a:stretch>
        </p:blipFill>
        <p:spPr>
          <a:xfrm>
            <a:off x="2720199" y="1748908"/>
            <a:ext cx="6374439" cy="31148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1941758" y="0"/>
            <a:ext cx="6737348"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RocketMQ5中“两大维度、三大主线”</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255599/c502bde1076e410b9c6d2e5d7d982432.png">    </p:cNvPr>
          <p:cNvPicPr>
            <a:picLocks noChangeAspect="1"/>
          </p:cNvPicPr>
          <p:nvPr/>
        </p:nvPicPr>
        <p:blipFill>
          <a:blip r:embed="rId2"/>
          <a:stretch>
            <a:fillRect/>
          </a:stretch>
        </p:blipFill>
        <p:spPr>
          <a:xfrm>
            <a:off x="229330" y="595011"/>
            <a:ext cx="8810524" cy="46579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3" name="Object2"/>
          <p:cNvSpPr/>
          <p:nvPr/>
        </p:nvSpPr>
        <p:spPr>
          <a:xfrm>
            <a:off x="2304745" y="0"/>
            <a:ext cx="4777841"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Netty中Handler与责任链模式</a:t>
            </a:r>
            <a:endParaRPr lang="en-US" sz="1500" dirty="0"/>
          </a:p>
        </p:txBody>
      </p:sp>
      <p:sp>
        <p:nvSpPr>
          <p:cNvPr id="4" name="Object3"/>
          <p:cNvSpPr/>
          <p:nvPr/>
        </p:nvSpPr>
        <p:spPr>
          <a:xfrm>
            <a:off x="172485" y="676656"/>
            <a:ext cx="3715555" cy="51206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netty的责任处理器接口</a:t>
            </a:r>
            <a:endParaRPr lang="en-US" sz="1500" dirty="0"/>
          </a:p>
        </p:txBody>
      </p:sp>
      <p:pic>
        <p:nvPicPr>
          <p:cNvPr id="5" name="Object 4" descr="https://fynotefile.oss-cn-zhangjiakou.aliyuncs.com/fynote/fyfile/5983/81528/c5fabbbe14b3494cbbccabb412976518.png">    </p:cNvPr>
          <p:cNvPicPr>
            <a:picLocks noChangeAspect="1"/>
          </p:cNvPicPr>
          <p:nvPr/>
        </p:nvPicPr>
        <p:blipFill>
          <a:blip r:embed="rId2"/>
          <a:stretch>
            <a:fillRect/>
          </a:stretch>
        </p:blipFill>
        <p:spPr>
          <a:xfrm>
            <a:off x="286415" y="2382040"/>
            <a:ext cx="8486437" cy="2761460"/>
          </a:xfrm>
          <a:prstGeom prst="rect">
            <a:avLst/>
          </a:prstGeom>
        </p:spPr>
      </p:pic>
      <p:sp>
        <p:nvSpPr>
          <p:cNvPr id="6" name="Object5"/>
          <p:cNvSpPr/>
          <p:nvPr/>
        </p:nvSpPr>
        <p:spPr>
          <a:xfrm>
            <a:off x="126489" y="1253390"/>
            <a:ext cx="3819046" cy="73152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入站处理器ChannelInboundHandler</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出站处理器ChannelOutboundHandler</a:t>
            </a:r>
            <a:endParaRPr lang="en-US" sz="1500" dirty="0"/>
          </a:p>
        </p:txBody>
      </p:sp>
      <p:sp>
        <p:nvSpPr>
          <p:cNvPr id="7" name="Object6"/>
          <p:cNvSpPr/>
          <p:nvPr/>
        </p:nvSpPr>
        <p:spPr>
          <a:xfrm>
            <a:off x="172485" y="1984910"/>
            <a:ext cx="3692557"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这两个接口都继承自ChannelHandler</a:t>
            </a:r>
            <a:endParaRPr lang="en-US" sz="1500" dirty="0"/>
          </a:p>
        </p:txBody>
      </p:sp>
      <p:sp>
        <p:nvSpPr>
          <p:cNvPr id="8" name="Object7"/>
          <p:cNvSpPr/>
          <p:nvPr/>
        </p:nvSpPr>
        <p:spPr>
          <a:xfrm>
            <a:off x="8010512" y="3069845"/>
            <a:ext cx="1233112" cy="1060704"/>
          </a:xfrm>
          <a:prstGeom prst="rect">
            <a:avLst/>
          </a:prstGeom>
          <a:noFill/>
          <a:ln/>
        </p:spPr>
        <p:txBody>
          <a:bodyPr wrap="square" rtlCol="0" anchor="ctr"/>
          <a:lstStyle/>
          <a:p>
            <a:r>
              <a:rPr lang="en-US" sz="2400" dirty="0">
                <a:solidFill>
                  <a:srgbClr val="333333"/>
                </a:solidFill>
                <a:latin typeface="Microsoft Yahei" pitchFamily="34" charset="0"/>
                <a:ea typeface="Microsoft Yahei" pitchFamily="34" charset="-122"/>
                <a:cs typeface="Microsoft Yahei" pitchFamily="34" charset="-120"/>
              </a:rPr>
              <a:t>Netty服务端</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3" name="Object2"/>
          <p:cNvSpPr/>
          <p:nvPr/>
        </p:nvSpPr>
        <p:spPr>
          <a:xfrm>
            <a:off x="1419739" y="92650"/>
            <a:ext cx="6330773"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Remoting核心类</a:t>
            </a:r>
            <a:endParaRPr lang="en-US" sz="1500" dirty="0"/>
          </a:p>
        </p:txBody>
      </p:sp>
      <p:pic>
        <p:nvPicPr>
          <p:cNvPr id="4" name="Object 3" descr="https://fynotefile.oss-cn-zhangjiakou.aliyuncs.com/fynote/fyfile/5983/255599/ee03043cdbd64fc9b3c75d888999fb13.png">    </p:cNvPr>
          <p:cNvPicPr>
            <a:picLocks noChangeAspect="1"/>
          </p:cNvPicPr>
          <p:nvPr/>
        </p:nvPicPr>
        <p:blipFill>
          <a:blip r:embed="rId2"/>
          <a:stretch>
            <a:fillRect/>
          </a:stretch>
        </p:blipFill>
        <p:spPr>
          <a:xfrm>
            <a:off x="765433" y="712082"/>
            <a:ext cx="7079933" cy="450255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3" name="Object2"/>
          <p:cNvSpPr/>
          <p:nvPr/>
        </p:nvSpPr>
        <p:spPr>
          <a:xfrm>
            <a:off x="1419739" y="92650"/>
            <a:ext cx="6330773"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RemotingCommand协议</a:t>
            </a:r>
            <a:endParaRPr lang="en-US" sz="1500" dirty="0"/>
          </a:p>
        </p:txBody>
      </p:sp>
      <p:pic>
        <p:nvPicPr>
          <p:cNvPr id="4" name="Object 3" descr="https://fynotefile.oss-cn-zhangjiakou.aliyuncs.com/fynote/fyfile/5983/255599/78c76722b11b4ea1bd64020744064528.png">    </p:cNvPr>
          <p:cNvPicPr>
            <a:picLocks noChangeAspect="1"/>
          </p:cNvPicPr>
          <p:nvPr/>
        </p:nvPicPr>
        <p:blipFill>
          <a:blip r:embed="rId2"/>
          <a:stretch>
            <a:fillRect/>
          </a:stretch>
        </p:blipFill>
        <p:spPr>
          <a:xfrm>
            <a:off x="-47427" y="2073765"/>
            <a:ext cx="9144000" cy="23002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214762" y="1010301"/>
            <a:ext cx="8714477" cy="2472309"/>
          </a:xfrm>
          <a:prstGeom prst="rect">
            <a:avLst/>
          </a:prstGeom>
          <a:noFill/>
          <a:ln/>
        </p:spPr>
        <p:txBody>
          <a:bodyPr wrap="square" rtlCol="0" anchor="ctr"/>
          <a:lstStyle/>
          <a:p>
            <a:pPr>
              <a:lnSpc>
                <a:spcPct val="90000"/>
              </a:lnSpc>
            </a:pP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RocketMQ5源码分析</a:t>
            </a: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Broker</a:t>
            </a:r>
            <a:endParaRPr lang="en-US" sz="1500" dirty="0"/>
          </a:p>
          <a:p>
            <a:pPr>
              <a:lnSpc>
                <a:spcPct val="90000"/>
              </a:lnSpc>
            </a:pPr>
            <a:endParaRPr lang="en-US" sz="1500" dirty="0"/>
          </a:p>
          <a:p>
            <a:pPr>
              <a:lnSpc>
                <a:spcPct val="90000"/>
              </a:lnSpc>
            </a:pPr>
            <a:endParaRPr lang="en-US" sz="1500" dirty="0"/>
          </a:p>
        </p:txBody>
      </p:sp>
      <p:sp>
        <p:nvSpPr>
          <p:cNvPr id="4" name="Object3"/>
          <p:cNvSpPr/>
          <p:nvPr/>
        </p:nvSpPr>
        <p:spPr>
          <a:xfrm>
            <a:off x="1897380" y="2886332"/>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讲课老师：李瑾</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5983/255599/9b61c2e9e21c42f6b9d4ffee3cca2bfa.png">    </p:cNvPr>
          <p:cNvPicPr>
            <a:picLocks noChangeAspect="1"/>
          </p:cNvPicPr>
          <p:nvPr/>
        </p:nvPicPr>
        <p:blipFill>
          <a:blip r:embed="rId1"/>
          <a:stretch>
            <a:fillRect/>
          </a:stretch>
        </p:blipFill>
        <p:spPr>
          <a:xfrm>
            <a:off x="0" y="54357"/>
            <a:ext cx="9144000" cy="5034785"/>
          </a:xfrm>
          <a:prstGeom prst="rect">
            <a:avLst/>
          </a:prstGeom>
        </p:spPr>
      </p:pic>
      <p:pic>
        <p:nvPicPr>
          <p:cNvPr id="3" name="Object 2" descr="https://fynotefile.oss-cn-zhangjiakou.aliyuncs.com/fynote/fyfile/1454/1/ad48039f2d0c40ffab8238cb2135b95b.png">    </p:cNvPr>
          <p:cNvPicPr>
            <a:picLocks noChangeAspect="1"/>
          </p:cNvPicPr>
          <p:nvPr/>
        </p:nvPicPr>
        <p:blipFill>
          <a:blip r:embed="rId2"/>
          <a:stretch>
            <a:fillRect/>
          </a:stretch>
        </p:blipFill>
        <p:spPr>
          <a:xfrm>
            <a:off x="286415" y="266944"/>
            <a:ext cx="1133324" cy="328067"/>
          </a:xfrm>
          <a:prstGeom prst="rect">
            <a:avLst/>
          </a:prstGeom>
        </p:spPr>
      </p:pic>
      <p:sp>
        <p:nvSpPr>
          <p:cNvPr id="4" name="Object3"/>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消息设计</a:t>
            </a:r>
            <a:endParaRPr lang="en-US" sz="1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5983/255599/70208e82f1224b22a4d7e23cb232b04e.png">    </p:cNvPr>
          <p:cNvPicPr>
            <a:picLocks noChangeAspect="1"/>
          </p:cNvPicPr>
          <p:nvPr/>
        </p:nvPicPr>
        <p:blipFill>
          <a:blip r:embed="rId1"/>
          <a:stretch>
            <a:fillRect/>
          </a:stretch>
        </p:blipFill>
        <p:spPr>
          <a:xfrm>
            <a:off x="1157632" y="0"/>
            <a:ext cx="7986368" cy="5143500"/>
          </a:xfrm>
          <a:prstGeom prst="rect">
            <a:avLst/>
          </a:prstGeom>
        </p:spPr>
      </p:pic>
      <p:pic>
        <p:nvPicPr>
          <p:cNvPr id="3" name="Object 2" descr="https://fynotefile.oss-cn-zhangjiakou.aliyuncs.com/fynote/fyfile/1454/1/ad48039f2d0c40ffab8238cb2135b95b.png">    </p:cNvPr>
          <p:cNvPicPr>
            <a:picLocks noChangeAspect="1"/>
          </p:cNvPicPr>
          <p:nvPr/>
        </p:nvPicPr>
        <p:blipFill>
          <a:blip r:embed="rId2"/>
          <a:stretch>
            <a:fillRect/>
          </a:stretch>
        </p:blipFill>
        <p:spPr>
          <a:xfrm>
            <a:off x="286415" y="266944"/>
            <a:ext cx="1133324" cy="328067"/>
          </a:xfrm>
          <a:prstGeom prst="rect">
            <a:avLst/>
          </a:prstGeom>
        </p:spPr>
      </p:pic>
      <p:sp>
        <p:nvSpPr>
          <p:cNvPr id="4" name="Object3"/>
          <p:cNvSpPr/>
          <p:nvPr/>
        </p:nvSpPr>
        <p:spPr>
          <a:xfrm>
            <a:off x="793905" y="0"/>
            <a:ext cx="415090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消息设计</a:t>
            </a:r>
            <a:endParaRPr lang="en-US" sz="1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214762" y="1010301"/>
            <a:ext cx="8714477" cy="2472309"/>
          </a:xfrm>
          <a:prstGeom prst="rect">
            <a:avLst/>
          </a:prstGeom>
          <a:noFill/>
          <a:ln/>
        </p:spPr>
        <p:txBody>
          <a:bodyPr wrap="square" rtlCol="0" anchor="ctr"/>
          <a:lstStyle/>
          <a:p>
            <a:pPr>
              <a:lnSpc>
                <a:spcPct val="90000"/>
              </a:lnSpc>
            </a:pP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RocketMQ5源码分析</a:t>
            </a: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存储核心分析</a:t>
            </a:r>
            <a:endParaRPr lang="en-US" sz="1500" dirty="0"/>
          </a:p>
          <a:p>
            <a:pPr>
              <a:lnSpc>
                <a:spcPct val="90000"/>
              </a:lnSpc>
            </a:pPr>
            <a:endParaRPr lang="en-US" sz="1500" dirty="0"/>
          </a:p>
          <a:p>
            <a:pPr>
              <a:lnSpc>
                <a:spcPct val="90000"/>
              </a:lnSpc>
            </a:pPr>
            <a:endParaRPr lang="en-US" sz="1500" dirty="0"/>
          </a:p>
        </p:txBody>
      </p:sp>
      <p:sp>
        <p:nvSpPr>
          <p:cNvPr id="4" name="Object3"/>
          <p:cNvSpPr/>
          <p:nvPr/>
        </p:nvSpPr>
        <p:spPr>
          <a:xfrm>
            <a:off x="1897380" y="2886332"/>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讲课老师：李瑾</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3" name="Object2"/>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CommitLog的写入</a:t>
            </a:r>
            <a:endParaRPr lang="en-US" sz="1500" dirty="0"/>
          </a:p>
        </p:txBody>
      </p:sp>
      <p:sp>
        <p:nvSpPr>
          <p:cNvPr id="4" name="Object3"/>
          <p:cNvSpPr/>
          <p:nvPr/>
        </p:nvSpPr>
        <p:spPr>
          <a:xfrm>
            <a:off x="158720" y="749047"/>
            <a:ext cx="7700360" cy="4297680"/>
          </a:xfrm>
          <a:prstGeom prst="rect">
            <a:avLst/>
          </a:prstGeom>
          <a:noFill/>
          <a:ln/>
        </p:spPr>
        <p:txBody>
          <a:bodyPr wrap="square" rtlCol="0" anchor="ctr"/>
          <a:lstStyle/>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CommitLog的写入流程（上节课Broker源码已分析）</a:t>
            </a:r>
            <a:endParaRPr lang="en-US" sz="1500" dirty="0"/>
          </a:p>
          <a:p>
            <a:pPr>
              <a:lnSpc>
                <a:spcPct val="187500"/>
              </a:lnSpc>
            </a:pP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CommitLog的刷盘（机制、源码流程分析）</a:t>
            </a:r>
            <a:endParaRPr lang="en-US" sz="1500" dirty="0"/>
          </a:p>
          <a:p>
            <a:pPr>
              <a:lnSpc>
                <a:spcPct val="187500"/>
              </a:lnSpc>
            </a:pP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ConsumeQueue的生成（机制、源码流程分析）</a:t>
            </a:r>
            <a:endParaRPr lang="en-US" sz="1500" dirty="0"/>
          </a:p>
          <a:p>
            <a:pPr>
              <a:lnSpc>
                <a:spcPct val="187500"/>
              </a:lnSpc>
            </a:pP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堆外内存（TransientStorePool）</a:t>
            </a:r>
            <a:endParaRPr lang="en-US" sz="1500" dirty="0"/>
          </a:p>
          <a:p>
            <a:pPr>
              <a:lnSpc>
                <a:spcPct val="187500"/>
              </a:lnSpc>
            </a:pPr>
            <a:endParaRPr lang="en-US"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214762" y="1010301"/>
            <a:ext cx="8714477" cy="2472309"/>
          </a:xfrm>
          <a:prstGeom prst="rect">
            <a:avLst/>
          </a:prstGeom>
          <a:noFill/>
          <a:ln/>
        </p:spPr>
        <p:txBody>
          <a:bodyPr wrap="square" rtlCol="0" anchor="ctr"/>
          <a:lstStyle/>
          <a:p>
            <a:pPr>
              <a:lnSpc>
                <a:spcPct val="90000"/>
              </a:lnSpc>
            </a:pP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RocketMQ5源码分析</a:t>
            </a: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客户端源码分析</a:t>
            </a:r>
            <a:endParaRPr lang="en-US" sz="1500" dirty="0"/>
          </a:p>
          <a:p>
            <a:pPr>
              <a:lnSpc>
                <a:spcPct val="90000"/>
              </a:lnSpc>
            </a:pPr>
            <a:endParaRPr lang="en-US" sz="1500" dirty="0"/>
          </a:p>
          <a:p>
            <a:pPr>
              <a:lnSpc>
                <a:spcPct val="90000"/>
              </a:lnSpc>
            </a:pPr>
            <a:endParaRPr lang="en-US" sz="1500" dirty="0"/>
          </a:p>
        </p:txBody>
      </p:sp>
      <p:sp>
        <p:nvSpPr>
          <p:cNvPr id="4" name="Object3"/>
          <p:cNvSpPr/>
          <p:nvPr/>
        </p:nvSpPr>
        <p:spPr>
          <a:xfrm>
            <a:off x="1897380" y="2886332"/>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讲课老师：李瑾</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3" name="Object2"/>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Producer源码分析</a:t>
            </a:r>
            <a:endParaRPr lang="en-US" sz="1500" dirty="0"/>
          </a:p>
        </p:txBody>
      </p:sp>
      <p:sp>
        <p:nvSpPr>
          <p:cNvPr id="4" name="Object3"/>
          <p:cNvSpPr/>
          <p:nvPr/>
        </p:nvSpPr>
        <p:spPr>
          <a:xfrm>
            <a:off x="450560" y="984118"/>
            <a:ext cx="5486400" cy="2368296"/>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1、Producer启动流程</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2、源码深入分析之选择队列策略</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3、源码深入分析之客户端连接建立的时机</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4、源码深入分析之故障延迟机制</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214762" y="1010301"/>
            <a:ext cx="8714477" cy="167678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RocketMQ5</a:t>
            </a: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新特性与源码分析</a:t>
            </a:r>
            <a:endParaRPr lang="en-US" sz="1500" dirty="0"/>
          </a:p>
        </p:txBody>
      </p:sp>
      <p:sp>
        <p:nvSpPr>
          <p:cNvPr id="4" name="Object3"/>
          <p:cNvSpPr/>
          <p:nvPr/>
        </p:nvSpPr>
        <p:spPr>
          <a:xfrm>
            <a:off x="1897380" y="2886332"/>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讲课老师：李瑾</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5983/255599/8aff856508794e27aeacee10eaba177d.png">    </p:cNvPr>
          <p:cNvPicPr>
            <a:picLocks noChangeAspect="1"/>
          </p:cNvPicPr>
          <p:nvPr/>
        </p:nvPicPr>
        <p:blipFill>
          <a:blip r:embed="rId1"/>
          <a:stretch>
            <a:fillRect/>
          </a:stretch>
        </p:blipFill>
        <p:spPr>
          <a:xfrm>
            <a:off x="936075" y="0"/>
            <a:ext cx="7826132" cy="5143500"/>
          </a:xfrm>
          <a:prstGeom prst="rect">
            <a:avLst/>
          </a:prstGeom>
        </p:spPr>
      </p:pic>
      <p:pic>
        <p:nvPicPr>
          <p:cNvPr id="3" name="Object 2" descr="https://fynotefile.oss-cn-zhangjiakou.aliyuncs.com/fynote/fyfile/1454/1/ad48039f2d0c40ffab8238cb2135b95b.png">    </p:cNvPr>
          <p:cNvPicPr>
            <a:picLocks noChangeAspect="1"/>
          </p:cNvPicPr>
          <p:nvPr/>
        </p:nvPicPr>
        <p:blipFill>
          <a:blip r:embed="rId2"/>
          <a:stretch>
            <a:fillRect/>
          </a:stretch>
        </p:blipFill>
        <p:spPr>
          <a:xfrm>
            <a:off x="286415" y="266944"/>
            <a:ext cx="1133324" cy="32806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3" name="Object2"/>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Producer源码分析</a:t>
            </a:r>
            <a:endParaRPr lang="en-US" sz="1500" dirty="0"/>
          </a:p>
        </p:txBody>
      </p:sp>
      <p:pic>
        <p:nvPicPr>
          <p:cNvPr id="4" name="Object 3" descr="https://fynotefile.oss-cn-zhangjiakou.aliyuncs.com/fynote/fyfile/5983/255599/9b2efc729c3042b9bf4ae7f9773e09d1.png">    </p:cNvPr>
          <p:cNvPicPr>
            <a:picLocks noChangeAspect="1"/>
          </p:cNvPicPr>
          <p:nvPr/>
        </p:nvPicPr>
        <p:blipFill>
          <a:blip r:embed="rId2"/>
          <a:stretch>
            <a:fillRect/>
          </a:stretch>
        </p:blipFill>
        <p:spPr>
          <a:xfrm>
            <a:off x="0" y="1368772"/>
            <a:ext cx="9144000" cy="34019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3" name="Object2"/>
          <p:cNvSpPr/>
          <p:nvPr/>
        </p:nvSpPr>
        <p:spPr>
          <a:xfrm>
            <a:off x="2293292" y="0"/>
            <a:ext cx="4376184" cy="99669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Consumer源码分析</a:t>
            </a:r>
            <a:endParaRPr lang="en-US" sz="1500" dirty="0"/>
          </a:p>
          <a:p>
            <a:endParaRPr lang="en-US" sz="1500" dirty="0"/>
          </a:p>
        </p:txBody>
      </p:sp>
      <p:sp>
        <p:nvSpPr>
          <p:cNvPr id="4" name="Object3"/>
          <p:cNvSpPr/>
          <p:nvPr/>
        </p:nvSpPr>
        <p:spPr>
          <a:xfrm>
            <a:off x="450560" y="984118"/>
            <a:ext cx="8177904" cy="2368296"/>
          </a:xfrm>
          <a:prstGeom prst="rect">
            <a:avLst/>
          </a:prstGeom>
          <a:noFill/>
          <a:ln/>
        </p:spPr>
        <p:txBody>
          <a:bodyPr wrap="square" rtlCol="0" anchor="ctr"/>
          <a:lstStyle/>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1、消费者启动源码分析</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2、源码深入分析之Rebalance机制</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3、源码深入分析之并发消费</a:t>
            </a:r>
            <a:endParaRPr lang="en-US" sz="1500" dirty="0"/>
          </a:p>
          <a:p>
            <a:pPr>
              <a:lnSpc>
                <a:spcPct val="150000"/>
              </a:lnSpc>
            </a:pPr>
            <a:r>
              <a:rPr lang="en-US" sz="2100" dirty="0">
                <a:solidFill>
                  <a:srgbClr val="333333"/>
                </a:solidFill>
                <a:latin typeface="Microsoft Yahei" pitchFamily="34" charset="0"/>
                <a:ea typeface="Microsoft Yahei" pitchFamily="34" charset="-122"/>
                <a:cs typeface="Microsoft Yahei" pitchFamily="34" charset="-120"/>
              </a:rPr>
              <a:t>4、源码深入分析之顺序消费</a:t>
            </a:r>
            <a:endParaRPr lang="en-US" sz="1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3" name="Object 2" descr="https://fynotefile.oss-cn-zhangjiakou.aliyuncs.com/fynote/fyfile/5983/255599/dae82c286eba403c966163d02ab17cf2.png">    </p:cNvPr>
          <p:cNvPicPr>
            <a:picLocks noChangeAspect="1"/>
          </p:cNvPicPr>
          <p:nvPr/>
        </p:nvPicPr>
        <p:blipFill>
          <a:blip r:embed="rId2"/>
          <a:stretch>
            <a:fillRect/>
          </a:stretch>
        </p:blipFill>
        <p:spPr>
          <a:xfrm>
            <a:off x="803183" y="2193517"/>
            <a:ext cx="2599021" cy="616834"/>
          </a:xfrm>
          <a:prstGeom prst="rect">
            <a:avLst/>
          </a:prstGeom>
        </p:spPr>
      </p:pic>
      <p:pic>
        <p:nvPicPr>
          <p:cNvPr id="4" name="Object 3" descr="https://fynotefile.oss-cn-zhangjiakou.aliyuncs.com/fynote/fyfile/5983/255599/6457bd8250c34e9fa2598b61e0eec358.png">    </p:cNvPr>
          <p:cNvPicPr>
            <a:picLocks noChangeAspect="1"/>
          </p:cNvPicPr>
          <p:nvPr/>
        </p:nvPicPr>
        <p:blipFill>
          <a:blip r:embed="rId3"/>
          <a:stretch>
            <a:fillRect/>
          </a:stretch>
        </p:blipFill>
        <p:spPr>
          <a:xfrm>
            <a:off x="3966744" y="0"/>
            <a:ext cx="4933561" cy="5143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3" name="Object 2" descr="https://fynotefile.oss-cn-zhangjiakou.aliyuncs.com/fynote/fyfile/5983/255599/faaacf31f7324bee8b5244303ba8294d.png">    </p:cNvPr>
          <p:cNvPicPr>
            <a:picLocks noChangeAspect="1"/>
          </p:cNvPicPr>
          <p:nvPr/>
        </p:nvPicPr>
        <p:blipFill>
          <a:blip r:embed="rId2"/>
          <a:stretch>
            <a:fillRect/>
          </a:stretch>
        </p:blipFill>
        <p:spPr>
          <a:xfrm>
            <a:off x="0" y="2034417"/>
            <a:ext cx="3429000" cy="813816"/>
          </a:xfrm>
          <a:prstGeom prst="rect">
            <a:avLst/>
          </a:prstGeom>
        </p:spPr>
      </p:pic>
      <p:pic>
        <p:nvPicPr>
          <p:cNvPr id="4" name="Object 3" descr="https://fynotefile.oss-cn-zhangjiakou.aliyuncs.com/fynote/fyfile/5983/255599/fe8aeef356d548c9a9d4c67e685e382b.png">    </p:cNvPr>
          <p:cNvPicPr>
            <a:picLocks noChangeAspect="1"/>
          </p:cNvPicPr>
          <p:nvPr/>
        </p:nvPicPr>
        <p:blipFill>
          <a:blip r:embed="rId3"/>
          <a:stretch>
            <a:fillRect/>
          </a:stretch>
        </p:blipFill>
        <p:spPr>
          <a:xfrm>
            <a:off x="3487587" y="0"/>
            <a:ext cx="4374200"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3" name="Object 2" descr="https://fynotefile.oss-cn-zhangjiakou.aliyuncs.com/fynote/fyfile/5983/255599/dc174bbbec2b458da2d4e2969cd5aa8c.png">    </p:cNvPr>
          <p:cNvPicPr>
            <a:picLocks noChangeAspect="1"/>
          </p:cNvPicPr>
          <p:nvPr/>
        </p:nvPicPr>
        <p:blipFill>
          <a:blip r:embed="rId2"/>
          <a:stretch>
            <a:fillRect/>
          </a:stretch>
        </p:blipFill>
        <p:spPr>
          <a:xfrm>
            <a:off x="3172892" y="1138428"/>
            <a:ext cx="5812250" cy="4111784"/>
          </a:xfrm>
          <a:prstGeom prst="rect">
            <a:avLst/>
          </a:prstGeom>
        </p:spPr>
      </p:pic>
      <p:sp>
        <p:nvSpPr>
          <p:cNvPr id="4" name="Object3"/>
          <p:cNvSpPr/>
          <p:nvPr/>
        </p:nvSpPr>
        <p:spPr>
          <a:xfrm>
            <a:off x="0" y="1304253"/>
            <a:ext cx="3079460" cy="141732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Rebalance 触发时机</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（1）消费者启动</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（2）消费者加入或者退出消费组</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（3）定时触发Rebalance</a:t>
            </a:r>
            <a:endParaRPr lang="en-US" sz="1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214762" y="1010301"/>
            <a:ext cx="8714477" cy="2472309"/>
          </a:xfrm>
          <a:prstGeom prst="rect">
            <a:avLst/>
          </a:prstGeom>
          <a:noFill/>
          <a:ln/>
        </p:spPr>
        <p:txBody>
          <a:bodyPr wrap="square" rtlCol="0" anchor="ctr"/>
          <a:lstStyle/>
          <a:p>
            <a:pPr>
              <a:lnSpc>
                <a:spcPct val="90000"/>
              </a:lnSpc>
            </a:pP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RocketMQ5源码分析</a:t>
            </a: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主从同步</a:t>
            </a:r>
            <a:endParaRPr lang="en-US" sz="1500" dirty="0"/>
          </a:p>
          <a:p>
            <a:pPr>
              <a:lnSpc>
                <a:spcPct val="90000"/>
              </a:lnSpc>
            </a:pPr>
            <a:endParaRPr lang="en-US" sz="1500" dirty="0"/>
          </a:p>
          <a:p>
            <a:pPr>
              <a:lnSpc>
                <a:spcPct val="90000"/>
              </a:lnSpc>
            </a:pPr>
            <a:endParaRPr lang="en-US" sz="1500" dirty="0"/>
          </a:p>
        </p:txBody>
      </p:sp>
      <p:sp>
        <p:nvSpPr>
          <p:cNvPr id="4" name="Object3"/>
          <p:cNvSpPr/>
          <p:nvPr/>
        </p:nvSpPr>
        <p:spPr>
          <a:xfrm>
            <a:off x="1897380" y="2886332"/>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讲课老师：李瑾</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课程目录</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461102" y="750935"/>
            <a:ext cx="7614480" cy="2157984"/>
          </a:xfrm>
          <a:prstGeom prst="rect">
            <a:avLst/>
          </a:prstGeom>
          <a:noFill/>
          <a:ln/>
        </p:spPr>
        <p:txBody>
          <a:bodyPr wrap="square" rtlCol="0" anchor="ctr"/>
          <a:lstStyle/>
          <a:p>
            <a:pPr>
              <a:lnSpc>
                <a:spcPct val="112500"/>
              </a:lnSpc>
            </a:pPr>
            <a:r>
              <a:rPr lang="en-US" sz="2700" dirty="0">
                <a:solidFill>
                  <a:srgbClr val="333333"/>
                </a:solidFill>
                <a:latin typeface="Microsoft Yahei" pitchFamily="34" charset="0"/>
                <a:ea typeface="Microsoft Yahei" pitchFamily="34" charset="-122"/>
                <a:cs typeface="Microsoft Yahei" pitchFamily="34" charset="-120"/>
              </a:rPr>
              <a:t>RocketMQ主从复制配置</a:t>
            </a:r>
            <a:endParaRPr lang="en-US" sz="1500" dirty="0"/>
          </a:p>
          <a:p>
            <a:pPr>
              <a:lnSpc>
                <a:spcPct val="112500"/>
              </a:lnSpc>
            </a:pPr>
            <a:r>
              <a:rPr lang="en-US" sz="2700" dirty="0">
                <a:solidFill>
                  <a:srgbClr val="333333"/>
                </a:solidFill>
                <a:latin typeface="Microsoft Yahei" pitchFamily="34" charset="0"/>
                <a:ea typeface="Microsoft Yahei" pitchFamily="34" charset="-122"/>
                <a:cs typeface="Microsoft Yahei" pitchFamily="34" charset="-120"/>
              </a:rPr>
              <a:t>同步复制和异步复制</a:t>
            </a:r>
            <a:endParaRPr lang="en-US" sz="1500" dirty="0"/>
          </a:p>
          <a:p>
            <a:pPr>
              <a:lnSpc>
                <a:spcPct val="112500"/>
              </a:lnSpc>
            </a:pPr>
            <a:r>
              <a:rPr lang="en-US" sz="2700" dirty="0">
                <a:solidFill>
                  <a:srgbClr val="333333"/>
                </a:solidFill>
                <a:latin typeface="Microsoft Yahei" pitchFamily="34" charset="0"/>
                <a:ea typeface="Microsoft Yahei" pitchFamily="34" charset="-122"/>
                <a:cs typeface="Microsoft Yahei" pitchFamily="34" charset="-120"/>
              </a:rPr>
              <a:t>元数据复制</a:t>
            </a:r>
            <a:endParaRPr lang="en-US" sz="1500" dirty="0"/>
          </a:p>
          <a:p>
            <a:pPr>
              <a:lnSpc>
                <a:spcPct val="112500"/>
              </a:lnSpc>
            </a:pPr>
            <a:r>
              <a:rPr lang="en-US" sz="2700" dirty="0">
                <a:solidFill>
                  <a:srgbClr val="333333"/>
                </a:solidFill>
                <a:latin typeface="Microsoft Yahei" pitchFamily="34" charset="0"/>
                <a:ea typeface="Microsoft Yahei" pitchFamily="34" charset="-122"/>
                <a:cs typeface="Microsoft Yahei" pitchFamily="34" charset="-120"/>
              </a:rPr>
              <a:t>CommitLog复制</a:t>
            </a:r>
            <a:endParaRPr lang="en-US" sz="15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3" name="Object2"/>
          <p:cNvSpPr/>
          <p:nvPr/>
        </p:nvSpPr>
        <p:spPr>
          <a:xfrm>
            <a:off x="2293292" y="0"/>
            <a:ext cx="4376184" cy="676656"/>
          </a:xfrm>
          <a:prstGeom prst="rect">
            <a:avLst/>
          </a:prstGeom>
          <a:noFill/>
          <a:ln/>
        </p:spPr>
        <p:txBody>
          <a:bodyPr wrap="square" rtlCol="0" anchor="ctr"/>
          <a:lstStyle/>
          <a:p>
            <a:pPr algn="ctr"/>
            <a:r>
              <a:rPr lang="en-US" sz="2700" dirty="0">
                <a:solidFill>
                  <a:srgbClr val="333333"/>
                </a:solidFill>
                <a:latin typeface="Microsoft Yahei" pitchFamily="34" charset="0"/>
                <a:ea typeface="Microsoft Yahei" pitchFamily="34" charset="-122"/>
                <a:cs typeface="Microsoft Yahei" pitchFamily="34" charset="-120"/>
              </a:rPr>
              <a:t>RocketMQ主从复制配置</a:t>
            </a:r>
            <a:endParaRPr lang="en-US" sz="1500" dirty="0"/>
          </a:p>
        </p:txBody>
      </p:sp>
      <p:pic>
        <p:nvPicPr>
          <p:cNvPr id="4" name="Object 3" descr="https://fynotefile.oss-cn-zhangjiakou.aliyuncs.com/fynote/fyfile/5983/255599/15136b448b7b435f89b865d80273d1d2.png">    </p:cNvPr>
          <p:cNvPicPr>
            <a:picLocks noChangeAspect="1"/>
          </p:cNvPicPr>
          <p:nvPr/>
        </p:nvPicPr>
        <p:blipFill>
          <a:blip r:embed="rId2"/>
          <a:stretch>
            <a:fillRect/>
          </a:stretch>
        </p:blipFill>
        <p:spPr>
          <a:xfrm>
            <a:off x="0" y="786492"/>
            <a:ext cx="9144000" cy="42600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2972108" y="5760"/>
            <a:ext cx="5103474" cy="731520"/>
          </a:xfrm>
          <a:prstGeom prst="rect">
            <a:avLst/>
          </a:prstGeom>
          <a:noFill/>
          <a:ln/>
        </p:spPr>
        <p:txBody>
          <a:bodyPr wrap="square" rtlCol="0" anchor="ctr"/>
          <a:lstStyle/>
          <a:p>
            <a:r>
              <a:rPr lang="en-US" sz="2300" dirty="0">
                <a:solidFill>
                  <a:srgbClr val="000000"/>
                </a:solidFill>
                <a:latin typeface="5" pitchFamily="34" charset="0"/>
                <a:ea typeface="5" pitchFamily="34" charset="-122"/>
                <a:cs typeface="5" pitchFamily="34" charset="-120"/>
              </a:rPr>
              <a:t>同步复制和异步复制</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255599/706bc1efac4a4ea6b5bb552df42a4d6c.png">    </p:cNvPr>
          <p:cNvPicPr>
            <a:picLocks noChangeAspect="1"/>
          </p:cNvPicPr>
          <p:nvPr/>
        </p:nvPicPr>
        <p:blipFill>
          <a:blip r:embed="rId2"/>
          <a:stretch>
            <a:fillRect/>
          </a:stretch>
        </p:blipFill>
        <p:spPr>
          <a:xfrm>
            <a:off x="778481" y="595011"/>
            <a:ext cx="7892015" cy="44744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RocketMQ的安装</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472959" y="976215"/>
            <a:ext cx="6607749" cy="2651760"/>
          </a:xfrm>
          <a:prstGeom prst="rect">
            <a:avLst/>
          </a:prstGeom>
          <a:noFill/>
          <a:ln/>
        </p:spPr>
        <p:txBody>
          <a:bodyPr wrap="square" rtlCol="0" anchor="ctr"/>
          <a:lstStyle/>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下载</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windows安装</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Linux安装（放到集群搭建中重点讲）</a:t>
            </a:r>
            <a:endParaRPr lang="en-US" sz="1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1871539" y="5760"/>
            <a:ext cx="6204043" cy="731520"/>
          </a:xfrm>
          <a:prstGeom prst="rect">
            <a:avLst/>
          </a:prstGeom>
          <a:noFill/>
          <a:ln/>
        </p:spPr>
        <p:txBody>
          <a:bodyPr wrap="square" rtlCol="0" anchor="ctr"/>
          <a:lstStyle/>
          <a:p>
            <a:r>
              <a:rPr lang="en-US" sz="2300" dirty="0">
                <a:solidFill>
                  <a:srgbClr val="000000"/>
                </a:solidFill>
                <a:latin typeface="5" pitchFamily="34" charset="0"/>
                <a:ea typeface="5" pitchFamily="34" charset="-122"/>
                <a:cs typeface="5" pitchFamily="34" charset="-120"/>
              </a:rPr>
              <a:t>RocketMQ</a:t>
            </a:r>
            <a:r>
              <a:rPr lang="en-US" sz="2300" dirty="0">
                <a:solidFill>
                  <a:srgbClr val="000000"/>
                </a:solidFill>
                <a:latin typeface="微软雅黑" pitchFamily="34" charset="0"/>
                <a:ea typeface="微软雅黑" pitchFamily="34" charset="-122"/>
                <a:cs typeface="微软雅黑" pitchFamily="34" charset="-120"/>
              </a:rPr>
              <a:t>主从复制配置的好处</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106079" y="848631"/>
            <a:ext cx="8987003" cy="324612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 数据备份</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保证了两/多台机器上的数据冗余，特别是在主从同步复制的情况下，一定程度上保证了Master出现不可恢复的故障以后，数据不丢失。</a:t>
            </a:r>
            <a:endParaRPr lang="en-US" sz="1500" dirty="0"/>
          </a:p>
          <a:p>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高可用性</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即使Master掉线，Consumer会自动重连到对应的Slave机器，不会出现消费停滞的情况。</a:t>
            </a:r>
            <a:endParaRPr lang="en-US" sz="1500" dirty="0"/>
          </a:p>
          <a:p>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提高性能</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主要表现为可分担Master读的压力，当从Master拉取消息，拉取消息的最大物理偏移与本地存储的最大物理偏移的差值超过一定值，会转向Slave(默认brokerId=1)进行读取，减轻了Master压力，提高性能</a:t>
            </a:r>
            <a:endParaRPr lang="en-US" sz="15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1871539" y="5760"/>
            <a:ext cx="6204043" cy="731520"/>
          </a:xfrm>
          <a:prstGeom prst="rect">
            <a:avLst/>
          </a:prstGeom>
          <a:noFill/>
          <a:ln/>
        </p:spPr>
        <p:txBody>
          <a:bodyPr wrap="square" rtlCol="0" anchor="ctr"/>
          <a:lstStyle/>
          <a:p>
            <a:r>
              <a:rPr lang="en-US" sz="2300" dirty="0">
                <a:solidFill>
                  <a:srgbClr val="000000"/>
                </a:solidFill>
                <a:latin typeface="微软雅黑" pitchFamily="34" charset="0"/>
                <a:ea typeface="微软雅黑" pitchFamily="34" charset="-122"/>
                <a:cs typeface="微软雅黑" pitchFamily="34" charset="-120"/>
              </a:rPr>
              <a:t>同步复制和异步复制的对比</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255599/75253dfd7d3a4670933cc97fa071d06b.png">    </p:cNvPr>
          <p:cNvPicPr>
            <a:picLocks noChangeAspect="1"/>
          </p:cNvPicPr>
          <p:nvPr/>
        </p:nvPicPr>
        <p:blipFill>
          <a:blip r:embed="rId2"/>
          <a:stretch>
            <a:fillRect/>
          </a:stretch>
        </p:blipFill>
        <p:spPr>
          <a:xfrm>
            <a:off x="0" y="909218"/>
            <a:ext cx="9144000" cy="406761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648361" y="5760"/>
            <a:ext cx="3207314" cy="731520"/>
          </a:xfrm>
          <a:prstGeom prst="rect">
            <a:avLst/>
          </a:prstGeom>
          <a:noFill/>
          <a:ln/>
        </p:spPr>
        <p:txBody>
          <a:bodyPr wrap="square" rtlCol="0" anchor="ctr"/>
          <a:lstStyle/>
          <a:p>
            <a:r>
              <a:rPr lang="en-US" sz="2300" dirty="0">
                <a:solidFill>
                  <a:srgbClr val="000000"/>
                </a:solidFill>
                <a:latin typeface="微软雅黑" pitchFamily="34" charset="0"/>
                <a:ea typeface="微软雅黑" pitchFamily="34" charset="-122"/>
                <a:cs typeface="微软雅黑" pitchFamily="34" charset="-120"/>
              </a:rPr>
              <a:t>元数据复制</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255599/f971671866dc44aab13906bfefcf384b.png">    </p:cNvPr>
          <p:cNvPicPr>
            <a:picLocks noChangeAspect="1"/>
          </p:cNvPicPr>
          <p:nvPr/>
        </p:nvPicPr>
        <p:blipFill>
          <a:blip r:embed="rId2"/>
          <a:stretch>
            <a:fillRect/>
          </a:stretch>
        </p:blipFill>
        <p:spPr>
          <a:xfrm>
            <a:off x="0" y="916462"/>
            <a:ext cx="9144000" cy="368185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648361" y="5760"/>
            <a:ext cx="3207314" cy="731520"/>
          </a:xfrm>
          <a:prstGeom prst="rect">
            <a:avLst/>
          </a:prstGeom>
          <a:noFill/>
          <a:ln/>
        </p:spPr>
        <p:txBody>
          <a:bodyPr wrap="square" rtlCol="0" anchor="ctr"/>
          <a:lstStyle/>
          <a:p>
            <a:r>
              <a:rPr lang="en-US" sz="2300" dirty="0">
                <a:solidFill>
                  <a:srgbClr val="000000"/>
                </a:solidFill>
                <a:latin typeface="微软雅黑" pitchFamily="34" charset="0"/>
                <a:ea typeface="微软雅黑" pitchFamily="34" charset="-122"/>
                <a:cs typeface="微软雅黑" pitchFamily="34" charset="-120"/>
              </a:rPr>
              <a:t>元数据复制</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255599/a07242e9601040ffaae346b8dce11608.png">    </p:cNvPr>
          <p:cNvPicPr>
            <a:picLocks noChangeAspect="1"/>
          </p:cNvPicPr>
          <p:nvPr/>
        </p:nvPicPr>
        <p:blipFill>
          <a:blip r:embed="rId2"/>
          <a:stretch>
            <a:fillRect/>
          </a:stretch>
        </p:blipFill>
        <p:spPr>
          <a:xfrm>
            <a:off x="973657" y="595011"/>
            <a:ext cx="7543179" cy="454848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5983/255599/0bd712face7d463589c6ab39cdc5b910.png">    </p:cNvPr>
          <p:cNvPicPr>
            <a:picLocks noChangeAspect="1"/>
          </p:cNvPicPr>
          <p:nvPr/>
        </p:nvPicPr>
        <p:blipFill>
          <a:blip r:embed="rId1"/>
          <a:stretch>
            <a:fillRect/>
          </a:stretch>
        </p:blipFill>
        <p:spPr>
          <a:xfrm>
            <a:off x="144132" y="174381"/>
            <a:ext cx="8999868" cy="4969119"/>
          </a:xfrm>
          <a:prstGeom prst="rect">
            <a:avLst/>
          </a:prstGeom>
        </p:spPr>
      </p:pic>
      <p:pic>
        <p:nvPicPr>
          <p:cNvPr id="3" name="Object 2" descr="https://fynotefile.oss-cn-zhangjiakou.aliyuncs.com/fynote/fyfile/1454/1/ad48039f2d0c40ffab8238cb2135b95b.png">    </p:cNvPr>
          <p:cNvPicPr>
            <a:picLocks noChangeAspect="1"/>
          </p:cNvPicPr>
          <p:nvPr/>
        </p:nvPicPr>
        <p:blipFill>
          <a:blip r:embed="rId2"/>
          <a:stretch>
            <a:fillRect/>
          </a:stretch>
        </p:blipFill>
        <p:spPr>
          <a:xfrm>
            <a:off x="72991" y="100948"/>
            <a:ext cx="1133324" cy="328067"/>
          </a:xfrm>
          <a:prstGeom prst="rect">
            <a:avLst/>
          </a:prstGeom>
        </p:spPr>
      </p:pic>
      <p:sp>
        <p:nvSpPr>
          <p:cNvPr id="4" name="Object3"/>
          <p:cNvSpPr/>
          <p:nvPr/>
        </p:nvSpPr>
        <p:spPr>
          <a:xfrm>
            <a:off x="1256166" y="0"/>
            <a:ext cx="4188544" cy="566928"/>
          </a:xfrm>
          <a:prstGeom prst="rect">
            <a:avLst/>
          </a:prstGeom>
          <a:noFill/>
          <a:ln/>
        </p:spPr>
        <p:txBody>
          <a:bodyPr wrap="square" rtlCol="0" anchor="ctr"/>
          <a:lstStyle/>
          <a:p>
            <a:r>
              <a:rPr lang="en-US" sz="2100" dirty="0">
                <a:solidFill>
                  <a:srgbClr val="000000"/>
                </a:solidFill>
                <a:latin typeface="微软雅黑" pitchFamily="34" charset="0"/>
                <a:ea typeface="微软雅黑" pitchFamily="34" charset="-122"/>
                <a:cs typeface="微软雅黑" pitchFamily="34" charset="-120"/>
              </a:rPr>
              <a:t>CommitLog复制</a:t>
            </a:r>
            <a:endParaRPr lang="en-US" sz="15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72991" y="100948"/>
            <a:ext cx="1133324" cy="328067"/>
          </a:xfrm>
          <a:prstGeom prst="rect">
            <a:avLst/>
          </a:prstGeom>
        </p:spPr>
      </p:pic>
      <p:pic>
        <p:nvPicPr>
          <p:cNvPr id="3" name="Object 2" descr="https://fynotefile.oss-cn-zhangjiakou.aliyuncs.com/fynote/fyfile/5983/255599/611a0c26c9854096b2f059563ae71833.png">    </p:cNvPr>
          <p:cNvPicPr>
            <a:picLocks noChangeAspect="1"/>
          </p:cNvPicPr>
          <p:nvPr/>
        </p:nvPicPr>
        <p:blipFill>
          <a:blip r:embed="rId2"/>
          <a:stretch>
            <a:fillRect/>
          </a:stretch>
        </p:blipFill>
        <p:spPr>
          <a:xfrm>
            <a:off x="1586970" y="0"/>
            <a:ext cx="7416595" cy="5143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72991" y="100948"/>
            <a:ext cx="1133324" cy="328067"/>
          </a:xfrm>
          <a:prstGeom prst="rect">
            <a:avLst/>
          </a:prstGeom>
        </p:spPr>
      </p:pic>
      <p:pic>
        <p:nvPicPr>
          <p:cNvPr id="3" name="Object 2" descr="https://fynotefile.oss-cn-zhangjiakou.aliyuncs.com/fynote/fyfile/5983/255599/725ec54bf6b94cc3b2b33338d2a24d05.png">    </p:cNvPr>
          <p:cNvPicPr>
            <a:picLocks noChangeAspect="1"/>
          </p:cNvPicPr>
          <p:nvPr/>
        </p:nvPicPr>
        <p:blipFill>
          <a:blip r:embed="rId2"/>
          <a:stretch>
            <a:fillRect/>
          </a:stretch>
        </p:blipFill>
        <p:spPr>
          <a:xfrm>
            <a:off x="27799" y="0"/>
            <a:ext cx="9088402"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72991" y="100948"/>
            <a:ext cx="1133324" cy="328067"/>
          </a:xfrm>
          <a:prstGeom prst="rect">
            <a:avLst/>
          </a:prstGeom>
        </p:spPr>
      </p:pic>
      <p:pic>
        <p:nvPicPr>
          <p:cNvPr id="3" name="Object 2" descr="https://fynotefile.oss-cn-zhangjiakou.aliyuncs.com/fynote/fyfile/5983/255599/93a7d39291eb49e3828921eb4bd7c274.png">    </p:cNvPr>
          <p:cNvPicPr>
            <a:picLocks noChangeAspect="1"/>
          </p:cNvPicPr>
          <p:nvPr/>
        </p:nvPicPr>
        <p:blipFill>
          <a:blip r:embed="rId2"/>
          <a:stretch>
            <a:fillRect/>
          </a:stretch>
        </p:blipFill>
        <p:spPr>
          <a:xfrm>
            <a:off x="0" y="429015"/>
            <a:ext cx="9144000" cy="44682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214762" y="1010301"/>
            <a:ext cx="8714477" cy="2472309"/>
          </a:xfrm>
          <a:prstGeom prst="rect">
            <a:avLst/>
          </a:prstGeom>
          <a:noFill/>
          <a:ln/>
        </p:spPr>
        <p:txBody>
          <a:bodyPr wrap="square" rtlCol="0" anchor="ctr"/>
          <a:lstStyle/>
          <a:p>
            <a:pPr>
              <a:lnSpc>
                <a:spcPct val="90000"/>
              </a:lnSpc>
            </a:pP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RocketMQ5源码分析</a:t>
            </a: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消费流程</a:t>
            </a:r>
            <a:endParaRPr lang="en-US" sz="1500" dirty="0"/>
          </a:p>
          <a:p>
            <a:pPr>
              <a:lnSpc>
                <a:spcPct val="90000"/>
              </a:lnSpc>
            </a:pPr>
            <a:endParaRPr lang="en-US" sz="1500" dirty="0"/>
          </a:p>
          <a:p>
            <a:pPr>
              <a:lnSpc>
                <a:spcPct val="90000"/>
              </a:lnSpc>
            </a:pPr>
            <a:endParaRPr lang="en-US" sz="1500" dirty="0"/>
          </a:p>
        </p:txBody>
      </p:sp>
      <p:sp>
        <p:nvSpPr>
          <p:cNvPr id="4" name="Object3"/>
          <p:cNvSpPr/>
          <p:nvPr/>
        </p:nvSpPr>
        <p:spPr>
          <a:xfrm>
            <a:off x="1897380" y="2886332"/>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讲课老师：李瑾</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214762" y="1010301"/>
            <a:ext cx="8714477" cy="1702499"/>
          </a:xfrm>
          <a:prstGeom prst="rect">
            <a:avLst/>
          </a:prstGeom>
          <a:noFill/>
          <a:ln/>
        </p:spPr>
        <p:txBody>
          <a:bodyPr wrap="square" rtlCol="0" anchor="ctr"/>
          <a:lstStyle/>
          <a:p>
            <a:pPr>
              <a:lnSpc>
                <a:spcPct val="90000"/>
              </a:lnSpc>
            </a:pP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RocketMQ实战</a:t>
            </a:r>
            <a:endParaRPr lang="en-US" sz="1500" dirty="0"/>
          </a:p>
          <a:p>
            <a:pPr>
              <a:lnSpc>
                <a:spcPct val="90000"/>
              </a:lnSpc>
            </a:pPr>
            <a:endParaRPr lang="en-US" sz="1500" dirty="0"/>
          </a:p>
          <a:p>
            <a:pPr>
              <a:lnSpc>
                <a:spcPct val="90000"/>
              </a:lnSpc>
            </a:pPr>
            <a:endParaRPr lang="en-US" sz="1500" dirty="0"/>
          </a:p>
        </p:txBody>
      </p:sp>
      <p:sp>
        <p:nvSpPr>
          <p:cNvPr id="4" name="Object3"/>
          <p:cNvSpPr/>
          <p:nvPr/>
        </p:nvSpPr>
        <p:spPr>
          <a:xfrm>
            <a:off x="1897380" y="2886332"/>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讲课老师：李瑾</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RocketMQ的基本概念</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425531" y="682416"/>
            <a:ext cx="6607749" cy="1828800"/>
          </a:xfrm>
          <a:prstGeom prst="rect">
            <a:avLst/>
          </a:prstGeom>
          <a:noFill/>
          <a:ln/>
        </p:spPr>
        <p:txBody>
          <a:bodyPr wrap="square" rtlCol="0" anchor="ctr"/>
          <a:lstStyle/>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消息中间件(MQ)的定义</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RocketMQ的基本运用</a:t>
            </a:r>
            <a:endParaRPr lang="en-US" sz="1500" dirty="0"/>
          </a:p>
        </p:txBody>
      </p:sp>
      <p:pic>
        <p:nvPicPr>
          <p:cNvPr id="5" name="Object 4" descr="https://fynotefile.oss-cn-zhangjiakou.aliyuncs.com/fynote/fyfile/5983/255599/d7dce09b679945f8bdd62eb09ef0e351.png">    </p:cNvPr>
          <p:cNvPicPr>
            <a:picLocks noChangeAspect="1"/>
          </p:cNvPicPr>
          <p:nvPr/>
        </p:nvPicPr>
        <p:blipFill>
          <a:blip r:embed="rId2"/>
          <a:stretch>
            <a:fillRect/>
          </a:stretch>
        </p:blipFill>
        <p:spPr>
          <a:xfrm>
            <a:off x="379419" y="2302135"/>
            <a:ext cx="8764581" cy="321580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72991" y="100948"/>
            <a:ext cx="1133324" cy="328067"/>
          </a:xfrm>
          <a:prstGeom prst="rect">
            <a:avLst/>
          </a:prstGeom>
        </p:spPr>
      </p:pic>
      <p:pic>
        <p:nvPicPr>
          <p:cNvPr id="3" name="Object 2" descr="https://fynotefile.oss-cn-zhangjiakou.aliyuncs.com/fynote/fyfile/5983/255599/8052b484df9d41eb8ca2f057f1e5e0f1.png">    </p:cNvPr>
          <p:cNvPicPr>
            <a:picLocks noChangeAspect="1"/>
          </p:cNvPicPr>
          <p:nvPr/>
        </p:nvPicPr>
        <p:blipFill>
          <a:blip r:embed="rId2"/>
          <a:stretch>
            <a:fillRect/>
          </a:stretch>
        </p:blipFill>
        <p:spPr>
          <a:xfrm>
            <a:off x="2471287" y="899255"/>
            <a:ext cx="6588707" cy="4315386"/>
          </a:xfrm>
          <a:prstGeom prst="rect">
            <a:avLst/>
          </a:prstGeom>
        </p:spPr>
      </p:pic>
      <p:sp>
        <p:nvSpPr>
          <p:cNvPr id="4" name="Object3"/>
          <p:cNvSpPr/>
          <p:nvPr/>
        </p:nvSpPr>
        <p:spPr>
          <a:xfrm>
            <a:off x="72991" y="429015"/>
            <a:ext cx="8987003" cy="1170432"/>
          </a:xfrm>
          <a:prstGeom prst="rect">
            <a:avLst/>
          </a:prstGeom>
          <a:noFill/>
          <a:ln/>
        </p:spPr>
        <p:txBody>
          <a:bodyPr wrap="square" rtlCol="0" anchor="ctr"/>
          <a:lstStyle/>
          <a:p>
            <a:r>
              <a:rPr lang="en-US" sz="1800" dirty="0">
                <a:solidFill>
                  <a:srgbClr val="333333"/>
                </a:solidFill>
                <a:latin typeface="Microsoft Yahei" pitchFamily="34" charset="0"/>
                <a:ea typeface="Microsoft Yahei" pitchFamily="34" charset="-122"/>
                <a:cs typeface="Microsoft Yahei" pitchFamily="34" charset="-120"/>
              </a:rPr>
              <a:t>加入RocketMQ实现异步与解耦功能</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利用RocketMQ的延时消息实现限时订单功能</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消息重复消费的幂等性处理方案</a:t>
            </a:r>
            <a:endParaRPr lang="en-US" sz="15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214762" y="1010301"/>
            <a:ext cx="8714477" cy="1702499"/>
          </a:xfrm>
          <a:prstGeom prst="rect">
            <a:avLst/>
          </a:prstGeom>
          <a:noFill/>
          <a:ln/>
        </p:spPr>
        <p:txBody>
          <a:bodyPr wrap="square" rtlCol="0" anchor="ctr"/>
          <a:lstStyle/>
          <a:p>
            <a:pPr>
              <a:lnSpc>
                <a:spcPct val="90000"/>
              </a:lnSpc>
            </a:pPr>
            <a:endParaRPr lang="en-US" sz="1500" dirty="0"/>
          </a:p>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RocketMQ流处理与性能调优</a:t>
            </a:r>
            <a:endParaRPr lang="en-US" sz="1500" dirty="0"/>
          </a:p>
          <a:p>
            <a:pPr>
              <a:lnSpc>
                <a:spcPct val="90000"/>
              </a:lnSpc>
            </a:pPr>
            <a:endParaRPr lang="en-US" sz="1500" dirty="0"/>
          </a:p>
          <a:p>
            <a:pPr>
              <a:lnSpc>
                <a:spcPct val="90000"/>
              </a:lnSpc>
            </a:pPr>
            <a:endParaRPr lang="en-US" sz="1500" dirty="0"/>
          </a:p>
        </p:txBody>
      </p:sp>
      <p:sp>
        <p:nvSpPr>
          <p:cNvPr id="4" name="Object3"/>
          <p:cNvSpPr/>
          <p:nvPr/>
        </p:nvSpPr>
        <p:spPr>
          <a:xfrm>
            <a:off x="1897380" y="2886332"/>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讲课老师：李瑾</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72991" y="100948"/>
            <a:ext cx="1133324" cy="328067"/>
          </a:xfrm>
          <a:prstGeom prst="rect">
            <a:avLst/>
          </a:prstGeom>
        </p:spPr>
      </p:pic>
      <p:sp>
        <p:nvSpPr>
          <p:cNvPr id="3" name="Object2"/>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流的概念</a:t>
            </a:r>
            <a:endParaRPr lang="en-US" sz="1500" dirty="0"/>
          </a:p>
        </p:txBody>
      </p:sp>
      <p:sp>
        <p:nvSpPr>
          <p:cNvPr id="4" name="Object3"/>
          <p:cNvSpPr/>
          <p:nvPr/>
        </p:nvSpPr>
        <p:spPr>
          <a:xfrm>
            <a:off x="72991" y="877407"/>
            <a:ext cx="5486400" cy="115214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数据流</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数据流是无边界数据集的抽象表示</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常见：资金流、人流</a:t>
            </a:r>
            <a:endParaRPr lang="en-US" sz="1500" dirty="0"/>
          </a:p>
        </p:txBody>
      </p:sp>
      <p:sp>
        <p:nvSpPr>
          <p:cNvPr id="5" name="Object4"/>
          <p:cNvSpPr/>
          <p:nvPr/>
        </p:nvSpPr>
        <p:spPr>
          <a:xfrm>
            <a:off x="72991" y="2833786"/>
            <a:ext cx="5486400" cy="147218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数据流的特点</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事件流是有序的</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不可变的数据记录</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事件流是可重播的</a:t>
            </a:r>
            <a:endParaRPr lang="en-US" sz="1500" dirty="0"/>
          </a:p>
        </p:txBody>
      </p:sp>
      <p:pic>
        <p:nvPicPr>
          <p:cNvPr id="6" name="Object 5" descr="https://fynotefile.oss-cn-zhangjiakou.aliyuncs.com/fynote/fyfile/5983/255599/cc0b573773b742759f6282cf0f389d3e.png">    </p:cNvPr>
          <p:cNvPicPr>
            <a:picLocks noChangeAspect="1"/>
          </p:cNvPicPr>
          <p:nvPr/>
        </p:nvPicPr>
        <p:blipFill>
          <a:blip r:embed="rId2"/>
          <a:stretch>
            <a:fillRect/>
          </a:stretch>
        </p:blipFill>
        <p:spPr>
          <a:xfrm>
            <a:off x="3104706" y="2097476"/>
            <a:ext cx="5367528" cy="105156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72991" y="100948"/>
            <a:ext cx="1133324" cy="328067"/>
          </a:xfrm>
          <a:prstGeom prst="rect">
            <a:avLst/>
          </a:prstGeom>
        </p:spPr>
      </p:pic>
      <p:sp>
        <p:nvSpPr>
          <p:cNvPr id="3" name="Object2"/>
          <p:cNvSpPr/>
          <p:nvPr/>
        </p:nvSpPr>
        <p:spPr>
          <a:xfrm>
            <a:off x="2381439" y="5760"/>
            <a:ext cx="5753230"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RocketMQ的流式处理</a:t>
            </a:r>
            <a:endParaRPr lang="en-US" sz="1500" dirty="0"/>
          </a:p>
        </p:txBody>
      </p:sp>
      <p:pic>
        <p:nvPicPr>
          <p:cNvPr id="4" name="Object 3" descr="https://fynotefile.oss-cn-zhangjiakou.aliyuncs.com/fynote/fyfile/5983/255599/7cff1e5f75a34ddab5907efeec8d58c2.png">    </p:cNvPr>
          <p:cNvPicPr>
            <a:picLocks noChangeAspect="1"/>
          </p:cNvPicPr>
          <p:nvPr/>
        </p:nvPicPr>
        <p:blipFill>
          <a:blip r:embed="rId2"/>
          <a:stretch>
            <a:fillRect/>
          </a:stretch>
        </p:blipFill>
        <p:spPr>
          <a:xfrm>
            <a:off x="1206315" y="885378"/>
            <a:ext cx="6101577" cy="425812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72991" y="100948"/>
            <a:ext cx="1133324" cy="328067"/>
          </a:xfrm>
          <a:prstGeom prst="rect">
            <a:avLst/>
          </a:prstGeom>
        </p:spPr>
      </p:pic>
      <p:sp>
        <p:nvSpPr>
          <p:cNvPr id="3" name="Object2"/>
          <p:cNvSpPr/>
          <p:nvPr/>
        </p:nvSpPr>
        <p:spPr>
          <a:xfrm>
            <a:off x="2796428" y="5760"/>
            <a:ext cx="5338240"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RocketMQ性能调优</a:t>
            </a:r>
            <a:endParaRPr lang="en-US" sz="1500" dirty="0"/>
          </a:p>
        </p:txBody>
      </p:sp>
      <p:pic>
        <p:nvPicPr>
          <p:cNvPr id="4" name="Object 3" descr="https://fynotefile.oss-cn-zhangjiakou.aliyuncs.com/fynote/fyfile/5983/255599/b525234e0c114e738ffca95d1862dbe0.png">    </p:cNvPr>
          <p:cNvPicPr>
            <a:picLocks noChangeAspect="1"/>
          </p:cNvPicPr>
          <p:nvPr/>
        </p:nvPicPr>
        <p:blipFill>
          <a:blip r:embed="rId2"/>
          <a:stretch>
            <a:fillRect/>
          </a:stretch>
        </p:blipFill>
        <p:spPr>
          <a:xfrm>
            <a:off x="494294" y="585117"/>
            <a:ext cx="7640374" cy="444394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72991" y="100948"/>
            <a:ext cx="1133324" cy="328067"/>
          </a:xfrm>
          <a:prstGeom prst="rect">
            <a:avLst/>
          </a:prstGeom>
        </p:spPr>
      </p:pic>
      <p:sp>
        <p:nvSpPr>
          <p:cNvPr id="3" name="Object2"/>
          <p:cNvSpPr/>
          <p:nvPr/>
        </p:nvSpPr>
        <p:spPr>
          <a:xfrm>
            <a:off x="1397320" y="5760"/>
            <a:ext cx="6737348"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阿里内部RocketMQ与Kafka性能对比</a:t>
            </a:r>
            <a:endParaRPr lang="en-US" sz="1500" dirty="0"/>
          </a:p>
        </p:txBody>
      </p:sp>
      <p:pic>
        <p:nvPicPr>
          <p:cNvPr id="4" name="Object 3" descr="https://fynotefile.oss-cn-zhangjiakou.aliyuncs.com/fynote/fyfile/5983/255599/d73831ee07ac4a4a8a5c470f65cc293e.png">    </p:cNvPr>
          <p:cNvPicPr>
            <a:picLocks noChangeAspect="1"/>
          </p:cNvPicPr>
          <p:nvPr/>
        </p:nvPicPr>
        <p:blipFill>
          <a:blip r:embed="rId2"/>
          <a:stretch>
            <a:fillRect/>
          </a:stretch>
        </p:blipFill>
        <p:spPr>
          <a:xfrm>
            <a:off x="72991" y="960150"/>
            <a:ext cx="8776438" cy="401280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1454/1/ad48039f2d0c40ffab8238cb2135b95b.png">    </p:cNvPr>
          <p:cNvPicPr>
            <a:picLocks noChangeAspect="1"/>
          </p:cNvPicPr>
          <p:nvPr/>
        </p:nvPicPr>
        <p:blipFill>
          <a:blip r:embed="rId1"/>
          <a:stretch>
            <a:fillRect/>
          </a:stretch>
        </p:blipFill>
        <p:spPr>
          <a:xfrm>
            <a:off x="72991" y="100948"/>
            <a:ext cx="1133324" cy="328067"/>
          </a:xfrm>
          <a:prstGeom prst="rect">
            <a:avLst/>
          </a:prstGeom>
        </p:spPr>
      </p:pic>
      <p:sp>
        <p:nvSpPr>
          <p:cNvPr id="3" name="Object2"/>
          <p:cNvSpPr/>
          <p:nvPr/>
        </p:nvSpPr>
        <p:spPr>
          <a:xfrm>
            <a:off x="2891283" y="5760"/>
            <a:ext cx="5243385"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RocketMQ请求链优化</a:t>
            </a:r>
            <a:endParaRPr lang="en-US" sz="1500" dirty="0"/>
          </a:p>
        </p:txBody>
      </p:sp>
      <p:pic>
        <p:nvPicPr>
          <p:cNvPr id="4" name="Object 3" descr="https://fynotefile.oss-cn-zhangjiakou.aliyuncs.com/fynote/fyfile/5983/255599/5dcabdddfefe4797a081c6c8bb1ba74b.png">    </p:cNvPr>
          <p:cNvPicPr>
            <a:picLocks noChangeAspect="1"/>
          </p:cNvPicPr>
          <p:nvPr/>
        </p:nvPicPr>
        <p:blipFill>
          <a:blip r:embed="rId2"/>
          <a:stretch>
            <a:fillRect/>
          </a:stretch>
        </p:blipFill>
        <p:spPr>
          <a:xfrm>
            <a:off x="0" y="1190662"/>
            <a:ext cx="9144000" cy="27621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RocketMQ生产消费流程</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pic>
        <p:nvPicPr>
          <p:cNvPr id="4" name="Object 3" descr="https://fynotefile.oss-cn-zhangjiakou.aliyuncs.com/fynote/fyfile/5983/255599/5b0cdd1970e24f6c916e6f8a0afea0e3.png">    </p:cNvPr>
          <p:cNvPicPr>
            <a:picLocks noChangeAspect="1"/>
          </p:cNvPicPr>
          <p:nvPr/>
        </p:nvPicPr>
        <p:blipFill>
          <a:blip r:embed="rId2"/>
          <a:stretch>
            <a:fillRect/>
          </a:stretch>
        </p:blipFill>
        <p:spPr>
          <a:xfrm>
            <a:off x="1009862" y="808435"/>
            <a:ext cx="6839712" cy="44348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RocketMQ的生产与消费</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461102" y="750935"/>
            <a:ext cx="3702821" cy="4297680"/>
          </a:xfrm>
          <a:prstGeom prst="rect">
            <a:avLst/>
          </a:prstGeom>
          <a:noFill/>
          <a:ln/>
        </p:spPr>
        <p:txBody>
          <a:bodyPr wrap="square" rtlCol="0" anchor="ctr"/>
          <a:lstStyle/>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普通消息</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批量消息</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消息过滤</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延时消息</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分布式事物消息</a:t>
            </a:r>
            <a:endParaRPr lang="en-US" sz="1500" dirty="0"/>
          </a:p>
        </p:txBody>
      </p:sp>
      <p:sp>
        <p:nvSpPr>
          <p:cNvPr id="5" name="Object4"/>
          <p:cNvSpPr/>
          <p:nvPr/>
        </p:nvSpPr>
        <p:spPr>
          <a:xfrm>
            <a:off x="4619440" y="822076"/>
            <a:ext cx="3702821" cy="3611880"/>
          </a:xfrm>
          <a:prstGeom prst="rect">
            <a:avLst/>
          </a:prstGeom>
          <a:noFill/>
          <a:ln/>
        </p:spPr>
        <p:txBody>
          <a:bodyPr wrap="square" rtlCol="0" anchor="ctr"/>
          <a:lstStyle/>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三种消息发送方式</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两种消息消费方式</a:t>
            </a:r>
            <a:endParaRPr lang="en-US" sz="1500" dirty="0"/>
          </a:p>
          <a:p>
            <a:pPr>
              <a:lnSpc>
                <a:spcPct val="187500"/>
              </a:lnSpc>
            </a:pPr>
            <a:r>
              <a:rPr lang="en-US" sz="1500" dirty="0">
                <a:solidFill>
                  <a:srgbClr val="333333"/>
                </a:solidFill>
                <a:latin typeface="Microsoft Yahei" pitchFamily="34" charset="0"/>
                <a:ea typeface="Microsoft Yahei" pitchFamily="34" charset="-122"/>
                <a:cs typeface="Microsoft Yahei" pitchFamily="34" charset="-120"/>
              </a:rPr>
              <a:t>并发监听</a:t>
            </a:r>
            <a:endParaRPr lang="en-US" sz="1500" dirty="0"/>
          </a:p>
          <a:p>
            <a:pPr>
              <a:lnSpc>
                <a:spcPct val="187500"/>
              </a:lnSpc>
            </a:pPr>
            <a:r>
              <a:rPr lang="en-US" sz="1500" dirty="0">
                <a:solidFill>
                  <a:srgbClr val="333333"/>
                </a:solidFill>
                <a:latin typeface="Microsoft Yahei" pitchFamily="34" charset="0"/>
                <a:ea typeface="Microsoft Yahei" pitchFamily="34" charset="-122"/>
                <a:cs typeface="Microsoft Yahei" pitchFamily="34" charset="-120"/>
              </a:rPr>
              <a:t>顺序监听</a:t>
            </a:r>
            <a:endParaRPr lang="en-US" sz="1500" dirty="0"/>
          </a:p>
          <a:p>
            <a:pPr>
              <a:lnSpc>
                <a:spcPct val="187500"/>
              </a:lnSpc>
            </a:pPr>
            <a:r>
              <a:rPr lang="en-US" sz="2700" dirty="0">
                <a:solidFill>
                  <a:srgbClr val="333333"/>
                </a:solidFill>
                <a:latin typeface="Microsoft Yahei" pitchFamily="34" charset="0"/>
                <a:ea typeface="Microsoft Yahei" pitchFamily="34" charset="-122"/>
                <a:cs typeface="Microsoft Yahei" pitchFamily="34" charset="-120"/>
              </a:rPr>
              <a:t>消息顺序的保障</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三种消息发送方式</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848977" y="1149036"/>
            <a:ext cx="1446535"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同步发送</a:t>
            </a:r>
            <a:endParaRPr lang="en-US" sz="1500" dirty="0"/>
          </a:p>
        </p:txBody>
      </p:sp>
      <p:sp>
        <p:nvSpPr>
          <p:cNvPr id="5" name="Object4"/>
          <p:cNvSpPr/>
          <p:nvPr/>
        </p:nvSpPr>
        <p:spPr>
          <a:xfrm>
            <a:off x="3765051" y="1149036"/>
            <a:ext cx="1446535"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异步发送</a:t>
            </a:r>
            <a:endParaRPr lang="en-US" sz="1500" dirty="0"/>
          </a:p>
        </p:txBody>
      </p:sp>
      <p:sp>
        <p:nvSpPr>
          <p:cNvPr id="6" name="Object5"/>
          <p:cNvSpPr/>
          <p:nvPr/>
        </p:nvSpPr>
        <p:spPr>
          <a:xfrm>
            <a:off x="6820703" y="1098194"/>
            <a:ext cx="1446535"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单向发送</a:t>
            </a:r>
            <a:endParaRPr lang="en-US" sz="1500" dirty="0"/>
          </a:p>
        </p:txBody>
      </p:sp>
      <p:pic>
        <p:nvPicPr>
          <p:cNvPr id="7" name="Object 6" descr="https://fynotefile.oss-cn-zhangjiakou.aliyuncs.com/fynote/fyfile/5983/255599/a31960e3eaa84f35b5490ec0f0105261.png">    </p:cNvPr>
          <p:cNvPicPr>
            <a:picLocks noChangeAspect="1"/>
          </p:cNvPicPr>
          <p:nvPr/>
        </p:nvPicPr>
        <p:blipFill>
          <a:blip r:embed="rId2"/>
          <a:stretch>
            <a:fillRect/>
          </a:stretch>
        </p:blipFill>
        <p:spPr>
          <a:xfrm>
            <a:off x="-83681" y="1606236"/>
            <a:ext cx="9144000" cy="35401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Object1"/>
          <p:cNvSpPr/>
          <p:nvPr/>
        </p:nvSpPr>
        <p:spPr>
          <a:xfrm>
            <a:off x="3104706" y="5760"/>
            <a:ext cx="3867991" cy="676656"/>
          </a:xfrm>
          <a:prstGeom prst="rect">
            <a:avLst/>
          </a:prstGeom>
          <a:noFill/>
          <a:ln/>
        </p:spPr>
        <p:txBody>
          <a:bodyPr wrap="square" rtlCol="0" anchor="ctr"/>
          <a:lstStyle/>
          <a:p>
            <a:r>
              <a:rPr lang="en-US" sz="2700" dirty="0">
                <a:solidFill>
                  <a:srgbClr val="333333"/>
                </a:solidFill>
                <a:latin typeface="Microsoft Yahei" pitchFamily="34" charset="0"/>
                <a:ea typeface="Microsoft Yahei" pitchFamily="34" charset="-122"/>
                <a:cs typeface="Microsoft Yahei" pitchFamily="34" charset="-120"/>
              </a:rPr>
              <a:t>集群消费与广播消费</a:t>
            </a:r>
            <a:endParaRPr lang="en-US" sz="1500" dirty="0"/>
          </a:p>
        </p:txBody>
      </p:sp>
      <p:pic>
        <p:nvPicPr>
          <p:cNvPr id="3" name="Object 2" descr="https://fynotefile.oss-cn-zhangjiakou.aliyuncs.com/fynote/fyfile/1454/1/ad48039f2d0c40ffab8238cb2135b95b.png">    </p:cNvPr>
          <p:cNvPicPr>
            <a:picLocks noChangeAspect="1"/>
          </p:cNvPicPr>
          <p:nvPr/>
        </p:nvPicPr>
        <p:blipFill>
          <a:blip r:embed="rId1"/>
          <a:stretch>
            <a:fillRect/>
          </a:stretch>
        </p:blipFill>
        <p:spPr>
          <a:xfrm>
            <a:off x="286415" y="266944"/>
            <a:ext cx="1133324" cy="328067"/>
          </a:xfrm>
          <a:prstGeom prst="rect">
            <a:avLst/>
          </a:prstGeom>
        </p:spPr>
      </p:pic>
      <p:sp>
        <p:nvSpPr>
          <p:cNvPr id="4" name="Object3"/>
          <p:cNvSpPr/>
          <p:nvPr/>
        </p:nvSpPr>
        <p:spPr>
          <a:xfrm>
            <a:off x="129809" y="1030468"/>
            <a:ext cx="1446535"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集群消费</a:t>
            </a:r>
            <a:endParaRPr lang="en-US" sz="1500" dirty="0"/>
          </a:p>
        </p:txBody>
      </p:sp>
      <p:sp>
        <p:nvSpPr>
          <p:cNvPr id="5" name="Object4"/>
          <p:cNvSpPr/>
          <p:nvPr/>
        </p:nvSpPr>
        <p:spPr>
          <a:xfrm>
            <a:off x="65715" y="3781256"/>
            <a:ext cx="1446535" cy="45720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广播消费</a:t>
            </a:r>
            <a:endParaRPr lang="en-US" sz="1500" dirty="0"/>
          </a:p>
        </p:txBody>
      </p:sp>
      <p:pic>
        <p:nvPicPr>
          <p:cNvPr id="6" name="Object 5" descr="https://fynotefile.oss-cn-zhangjiakou.aliyuncs.com/fynote/fyfile/5983/255599/d272580f49a44da4b61111ec160f8458.png">    </p:cNvPr>
          <p:cNvPicPr>
            <a:picLocks noChangeAspect="1"/>
          </p:cNvPicPr>
          <p:nvPr/>
        </p:nvPicPr>
        <p:blipFill>
          <a:blip r:embed="rId2"/>
          <a:stretch>
            <a:fillRect/>
          </a:stretch>
        </p:blipFill>
        <p:spPr>
          <a:xfrm>
            <a:off x="1947415" y="595011"/>
            <a:ext cx="7010698" cy="2162418"/>
          </a:xfrm>
          <a:prstGeom prst="rect">
            <a:avLst/>
          </a:prstGeom>
        </p:spPr>
      </p:pic>
      <p:pic>
        <p:nvPicPr>
          <p:cNvPr id="7" name="Object 6" descr="https://fynotefile.oss-cn-zhangjiakou.aliyuncs.com/fynote/fyfile/5983/255599/6f828485669e4a42889a8623db991442.png">    </p:cNvPr>
          <p:cNvPicPr>
            <a:picLocks noChangeAspect="1"/>
          </p:cNvPicPr>
          <p:nvPr/>
        </p:nvPicPr>
        <p:blipFill>
          <a:blip r:embed="rId3"/>
          <a:stretch>
            <a:fillRect/>
          </a:stretch>
        </p:blipFill>
        <p:spPr>
          <a:xfrm>
            <a:off x="2036295" y="2986704"/>
            <a:ext cx="6921818" cy="219288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56</Slides>
  <Notes>56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56</vt:i4>
      </vt:variant>
    </vt:vector>
  </HeadingPairs>
  <TitlesOfParts>
    <vt:vector size="5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2023-07-20T07:12:21Z</dcterms:created>
  <dcterms:modified xsi:type="dcterms:W3CDTF">2023-07-20T07:12:21Z</dcterms:modified>
</cp:coreProperties>
</file>